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6" r:id="rId4"/>
    <p:sldId id="267" r:id="rId5"/>
    <p:sldId id="270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01E831-8CDD-438F-8077-647D7C5CD5F2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3C6CE8F-4F84-40C4-B5DC-A94FFCD20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C5E9E-9997-4FFC-812C-EF7E64551738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37ED8-23FD-4055-AB40-0F9C335A5C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F6F0E-54CE-4105-9D90-441E327489E6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80CF8-1FA3-4D6E-97C3-18C3B515C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55B4A-C619-4DF4-9E3F-9A382EE864D6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E9C20-4CA8-4584-8F39-65DFD097FC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B276B-E46C-43DE-AE64-39A32CC4E2BD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FFC11-3A96-46A0-9AD1-CBC513EC2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13C9D-F3E3-4468-B27C-5BE30373A145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BE826-D2A3-4A9D-9D6C-244578460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207B7-2C8E-4E14-9D7B-E6910852369F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E405D-D73A-4A33-B104-BABCBCB1D3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81683-C388-4442-90C0-0F8155C1E24F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F5180-3303-4428-AA37-9D7919E62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2680C-EF17-44FC-BB96-40C90555ED13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F1F07-CF40-419C-B1C3-08AD82381A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F815F-F76D-4F0D-8B97-FB9DB80886CB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D39C-0C96-4A5D-A018-BE0A5F5F94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8F990-3948-46D7-BC3F-7F6755195B2C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46309-88EE-47FA-8FBB-DA76623097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24B78-095D-485E-9892-AC384BEF199C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7DAD5-1C9E-4C6E-8C2A-F782C5B78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A46EF-F3A7-4EFB-83BE-8933EB3A8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DDECF-C77C-42E8-80A8-DA9D930671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468D3E-0A51-48A2-812D-5350458F3D53}" type="datetimeFigureOut">
              <a:rPr lang="ru-RU"/>
              <a:pPr>
                <a:defRPr/>
              </a:pPr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A0248D-51CA-45BF-8954-F85B18923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  <p:sldLayoutId id="2147483664" r:id="rId12"/>
    <p:sldLayoutId id="2147483667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" descr="Белый мрамор"/>
          <p:cNvSpPr>
            <a:spLocks noChangeArrowheads="1" noChangeShapeType="1" noTextEdit="1"/>
          </p:cNvSpPr>
          <p:nvPr/>
        </p:nvSpPr>
        <p:spPr bwMode="auto">
          <a:xfrm>
            <a:off x="1403350" y="981075"/>
            <a:ext cx="6375400" cy="2155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1500000" lon="20099986" rev="0"/>
              </a:camera>
              <a:lightRig rig="legacyHarsh4" dir="t"/>
            </a:scene3d>
            <a:sp3d extrusionH="4302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72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Фосфор</a:t>
            </a:r>
          </a:p>
        </p:txBody>
      </p:sp>
      <p:sp>
        <p:nvSpPr>
          <p:cNvPr id="4099" name="WordArt 3" descr="Белый мрамор"/>
          <p:cNvSpPr>
            <a:spLocks noChangeArrowheads="1" noChangeShapeType="1" noTextEdit="1"/>
          </p:cNvSpPr>
          <p:nvPr/>
        </p:nvSpPr>
        <p:spPr bwMode="auto">
          <a:xfrm>
            <a:off x="3635375" y="3213100"/>
            <a:ext cx="1031875" cy="5175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1500000" lon="20099986" rev="0"/>
              </a:camera>
              <a:lightRig rig="legacyHarsh4" dir="t"/>
            </a:scene3d>
            <a:sp3d extrusionH="4302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n-US" sz="72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P</a:t>
            </a:r>
          </a:p>
          <a:p>
            <a:pPr algn="ctr"/>
            <a:endParaRPr lang="ru-RU" sz="72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</p:txBody>
      </p:sp>
      <p:sp>
        <p:nvSpPr>
          <p:cNvPr id="4100" name="WordArt 4" descr="Белый мрамор"/>
          <p:cNvSpPr>
            <a:spLocks noChangeArrowheads="1" noChangeShapeType="1" noTextEdit="1"/>
          </p:cNvSpPr>
          <p:nvPr/>
        </p:nvSpPr>
        <p:spPr bwMode="auto">
          <a:xfrm>
            <a:off x="5940425" y="4868863"/>
            <a:ext cx="1520825" cy="660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Left"/>
              <a:lightRig rig="legacyHarsh3" dir="t"/>
            </a:scene3d>
            <a:sp3d extrusionH="121893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n-US" sz="12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Phosphorus</a:t>
            </a:r>
            <a:endParaRPr lang="ru-RU" sz="12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  <p:bldP spid="410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462088"/>
          </a:xfrm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«Фосфор…- элемент жизни и мысли.»</a:t>
            </a:r>
            <a:b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академик А.Е. Ферсман.</a:t>
            </a:r>
          </a:p>
        </p:txBody>
      </p:sp>
      <p:pic>
        <p:nvPicPr>
          <p:cNvPr id="27651" name="Picture 3" descr="Molecule_by_SfinxMagnu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484313"/>
            <a:ext cx="5029200" cy="50292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6156325" y="1916113"/>
            <a:ext cx="2286000" cy="222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0">
                <a:solidFill>
                  <a:srgbClr val="FF01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P</a:t>
            </a:r>
            <a:endParaRPr lang="ru-RU" sz="14000">
              <a:solidFill>
                <a:srgbClr val="FF01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886200" y="5257800"/>
            <a:ext cx="2286000" cy="1295400"/>
          </a:xfrm>
          <a:prstGeom prst="rect">
            <a:avLst/>
          </a:prstGeom>
          <a:solidFill>
            <a:srgbClr val="CCFFFF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Фосфорсодержащие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минералы и породы.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284663" y="3357563"/>
            <a:ext cx="1524000" cy="1066800"/>
          </a:xfrm>
          <a:prstGeom prst="rect">
            <a:avLst/>
          </a:prstGeom>
          <a:solidFill>
            <a:srgbClr val="99FFCC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Почва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981200" y="1752600"/>
            <a:ext cx="1524000" cy="1066800"/>
          </a:xfrm>
          <a:prstGeom prst="rect">
            <a:avLst/>
          </a:prstGeom>
          <a:solidFill>
            <a:srgbClr val="CCFFFF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Растения</a:t>
            </a:r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5029200" y="4419600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3492500" y="2276475"/>
            <a:ext cx="289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555875" y="2852738"/>
            <a:ext cx="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2590800" y="3886200"/>
            <a:ext cx="1676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7010400" y="2971800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>
            <a:off x="5791200" y="38100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003800" y="2852738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 flipH="1">
            <a:off x="4140200" y="2852738"/>
            <a:ext cx="863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V="1">
            <a:off x="4140200" y="2565400"/>
            <a:ext cx="0" cy="3000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3492500" y="2565400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0" name="Tree"/>
          <p:cNvSpPr>
            <a:spLocks noEditPoints="1" noChangeArrowheads="1"/>
          </p:cNvSpPr>
          <p:nvPr/>
        </p:nvSpPr>
        <p:spPr bwMode="auto">
          <a:xfrm>
            <a:off x="1828800" y="1981200"/>
            <a:ext cx="600075" cy="523875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1" name="Tree"/>
          <p:cNvSpPr>
            <a:spLocks noEditPoints="1" noChangeArrowheads="1"/>
          </p:cNvSpPr>
          <p:nvPr/>
        </p:nvSpPr>
        <p:spPr bwMode="auto">
          <a:xfrm>
            <a:off x="2971800" y="1981200"/>
            <a:ext cx="600075" cy="523875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2" name="Tree"/>
          <p:cNvSpPr>
            <a:spLocks noEditPoints="1" noChangeArrowheads="1"/>
          </p:cNvSpPr>
          <p:nvPr/>
        </p:nvSpPr>
        <p:spPr bwMode="auto">
          <a:xfrm>
            <a:off x="2438400" y="1676400"/>
            <a:ext cx="600075" cy="523875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3" name="plant"/>
          <p:cNvSpPr>
            <a:spLocks noEditPoints="1" noChangeArrowheads="1"/>
          </p:cNvSpPr>
          <p:nvPr/>
        </p:nvSpPr>
        <p:spPr bwMode="auto">
          <a:xfrm>
            <a:off x="4343400" y="3429000"/>
            <a:ext cx="4476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4" name="plant"/>
          <p:cNvSpPr>
            <a:spLocks noEditPoints="1" noChangeArrowheads="1"/>
          </p:cNvSpPr>
          <p:nvPr/>
        </p:nvSpPr>
        <p:spPr bwMode="auto">
          <a:xfrm>
            <a:off x="4876800" y="3429000"/>
            <a:ext cx="4476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5" name="plant"/>
          <p:cNvSpPr>
            <a:spLocks noEditPoints="1" noChangeArrowheads="1"/>
          </p:cNvSpPr>
          <p:nvPr/>
        </p:nvSpPr>
        <p:spPr bwMode="auto">
          <a:xfrm>
            <a:off x="5334000" y="3429000"/>
            <a:ext cx="447675" cy="3714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6" name="Oval 22"/>
          <p:cNvSpPr>
            <a:spLocks noChangeArrowheads="1"/>
          </p:cNvSpPr>
          <p:nvPr/>
        </p:nvSpPr>
        <p:spPr bwMode="auto">
          <a:xfrm>
            <a:off x="4876800" y="3962400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07" name="Oval 23"/>
          <p:cNvSpPr>
            <a:spLocks noChangeArrowheads="1"/>
          </p:cNvSpPr>
          <p:nvPr/>
        </p:nvSpPr>
        <p:spPr bwMode="auto">
          <a:xfrm>
            <a:off x="4572000" y="4292600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08" name="Oval 24"/>
          <p:cNvSpPr>
            <a:spLocks noChangeArrowheads="1"/>
          </p:cNvSpPr>
          <p:nvPr/>
        </p:nvSpPr>
        <p:spPr bwMode="auto">
          <a:xfrm>
            <a:off x="5410200" y="4267200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09" name="Oval 25"/>
          <p:cNvSpPr>
            <a:spLocks noChangeArrowheads="1"/>
          </p:cNvSpPr>
          <p:nvPr/>
        </p:nvSpPr>
        <p:spPr bwMode="auto">
          <a:xfrm>
            <a:off x="5486400" y="4114800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10" name="Oval 26"/>
          <p:cNvSpPr>
            <a:spLocks noChangeArrowheads="1"/>
          </p:cNvSpPr>
          <p:nvPr/>
        </p:nvSpPr>
        <p:spPr bwMode="auto">
          <a:xfrm>
            <a:off x="4500563" y="4005263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11" name="Oval 27"/>
          <p:cNvSpPr>
            <a:spLocks noChangeArrowheads="1"/>
          </p:cNvSpPr>
          <p:nvPr/>
        </p:nvSpPr>
        <p:spPr bwMode="auto">
          <a:xfrm>
            <a:off x="5257800" y="3962400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6412" name="Picture 28" descr="The_Land_Giraffee_by_joul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1773238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5" name="Text Box 29"/>
          <p:cNvSpPr txBox="1">
            <a:spLocks noChangeArrowheads="1"/>
          </p:cNvSpPr>
          <p:nvPr/>
        </p:nvSpPr>
        <p:spPr bwMode="auto">
          <a:xfrm>
            <a:off x="7315200" y="3200400"/>
            <a:ext cx="12192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7019925" y="2924175"/>
            <a:ext cx="13716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Животные</a:t>
            </a:r>
          </a:p>
        </p:txBody>
      </p:sp>
      <p:sp>
        <p:nvSpPr>
          <p:cNvPr id="16415" name="AutoShape 31"/>
          <p:cNvSpPr>
            <a:spLocks noChangeArrowheads="1"/>
          </p:cNvSpPr>
          <p:nvPr/>
        </p:nvSpPr>
        <p:spPr bwMode="auto">
          <a:xfrm>
            <a:off x="4191000" y="5562600"/>
            <a:ext cx="457200" cy="457200"/>
          </a:xfrm>
          <a:prstGeom prst="cube">
            <a:avLst>
              <a:gd name="adj" fmla="val 250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16" name="AutoShape 32"/>
          <p:cNvSpPr>
            <a:spLocks noChangeArrowheads="1"/>
          </p:cNvSpPr>
          <p:nvPr/>
        </p:nvSpPr>
        <p:spPr bwMode="auto">
          <a:xfrm>
            <a:off x="4876800" y="5334000"/>
            <a:ext cx="838200" cy="609600"/>
          </a:xfrm>
          <a:prstGeom prst="irregularSeal2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418" name="WordArt 34" descr="Белый мрамор"/>
          <p:cNvSpPr>
            <a:spLocks noChangeArrowheads="1" noChangeShapeType="1" noTextEdit="1"/>
          </p:cNvSpPr>
          <p:nvPr/>
        </p:nvSpPr>
        <p:spPr bwMode="auto">
          <a:xfrm>
            <a:off x="1403350" y="260350"/>
            <a:ext cx="7129463" cy="81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Круговорот фосфора в природе</a:t>
            </a:r>
          </a:p>
        </p:txBody>
      </p:sp>
      <p:sp>
        <p:nvSpPr>
          <p:cNvPr id="35" name="Управляющая кнопка: назад 34">
            <a:hlinkClick r:id="rId4" action="ppaction://hlinksldjump" highlightClick="1"/>
          </p:cNvPr>
          <p:cNvSpPr/>
          <p:nvPr/>
        </p:nvSpPr>
        <p:spPr>
          <a:xfrm>
            <a:off x="0" y="6500813"/>
            <a:ext cx="500063" cy="3571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0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0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80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89" grpId="0" animBg="1"/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398" grpId="0" animBg="1"/>
      <p:bldP spid="16399" grpId="0" animBg="1"/>
      <p:bldP spid="16406" grpId="0" animBg="1"/>
      <p:bldP spid="16407" grpId="0" animBg="1"/>
      <p:bldP spid="16408" grpId="0" animBg="1"/>
      <p:bldP spid="16409" grpId="0" animBg="1"/>
      <p:bldP spid="16410" grpId="0" animBg="1"/>
      <p:bldP spid="16411" grpId="0" animBg="1"/>
      <p:bldP spid="16414" grpId="0"/>
      <p:bldP spid="16415" grpId="0" animBg="1"/>
      <p:bldP spid="16416" grpId="0" animBg="1"/>
      <p:bldP spid="164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4419600" y="1676400"/>
            <a:ext cx="2819400" cy="990600"/>
          </a:xfrm>
          <a:prstGeom prst="roundRect">
            <a:avLst>
              <a:gd name="adj" fmla="val 16667"/>
            </a:avLst>
          </a:prstGeom>
          <a:solidFill>
            <a:srgbClr val="E0C1FF"/>
          </a:solidFill>
          <a:ln w="254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Фосфор в организме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человека</a:t>
            </a:r>
            <a:r>
              <a:rPr lang="ru-RU" sz="20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1500 граммов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H="1">
            <a:off x="3886200" y="2667000"/>
            <a:ext cx="1143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5724525" y="2636838"/>
            <a:ext cx="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7019925" y="2636838"/>
            <a:ext cx="914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2843213" y="3357563"/>
            <a:ext cx="1800225" cy="98107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54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Кости и зубы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1400 граммов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(90%)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7239000" y="3200400"/>
            <a:ext cx="1600200" cy="8382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54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Мышцы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130 граммов</a:t>
            </a:r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4953000" y="3276600"/>
            <a:ext cx="1752600" cy="8382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54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Мозг и нервы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12 граммов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438400" y="4724400"/>
            <a:ext cx="6934200" cy="1054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АТФ - аденозинтрифосфорная кислота (носитель энергии).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Фосфор участвует в передаче наследственных свойств (ДНК и РНК).</a:t>
            </a:r>
          </a:p>
        </p:txBody>
      </p:sp>
      <p:pic>
        <p:nvPicPr>
          <p:cNvPr id="18443" name="Picture 11" descr="skelet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20574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45" name="WordArt 13" descr="Белый мрамор"/>
          <p:cNvSpPr>
            <a:spLocks noChangeArrowheads="1" noChangeShapeType="1" noTextEdit="1"/>
          </p:cNvSpPr>
          <p:nvPr/>
        </p:nvSpPr>
        <p:spPr bwMode="auto">
          <a:xfrm>
            <a:off x="1547813" y="115888"/>
            <a:ext cx="5688012" cy="884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Фосфор в организме</a:t>
            </a:r>
          </a:p>
        </p:txBody>
      </p:sp>
      <p:sp>
        <p:nvSpPr>
          <p:cNvPr id="14" name="Управляющая кнопка: назад 13">
            <a:hlinkClick r:id="rId4" action="ppaction://hlinksldjump" highlightClick="1"/>
          </p:cNvPr>
          <p:cNvSpPr/>
          <p:nvPr/>
        </p:nvSpPr>
        <p:spPr>
          <a:xfrm>
            <a:off x="0" y="6500813"/>
            <a:ext cx="571500" cy="3571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36" grpId="0" animBg="1"/>
      <p:bldP spid="18437" grpId="0" animBg="1"/>
      <p:bldP spid="18438" grpId="0" animBg="1"/>
      <p:bldP spid="18439" grpId="0" animBg="1"/>
      <p:bldP spid="18440" grpId="0" animBg="1"/>
      <p:bldP spid="18441" grpId="0" animBg="1"/>
      <p:bldP spid="18442" grpId="0"/>
      <p:bldP spid="184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" name="WordArt 0" descr="Белый мрамор"/>
          <p:cNvSpPr>
            <a:spLocks noChangeArrowheads="1" noChangeShapeType="1" noTextEdit="1"/>
          </p:cNvSpPr>
          <p:nvPr/>
        </p:nvSpPr>
        <p:spPr bwMode="auto">
          <a:xfrm>
            <a:off x="1692275" y="115888"/>
            <a:ext cx="5184775" cy="668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Применение фосфора</a:t>
            </a:r>
          </a:p>
        </p:txBody>
      </p:sp>
      <p:sp>
        <p:nvSpPr>
          <p:cNvPr id="22529" name="AutoShape 1"/>
          <p:cNvSpPr>
            <a:spLocks noChangeArrowheads="1"/>
          </p:cNvSpPr>
          <p:nvPr/>
        </p:nvSpPr>
        <p:spPr bwMode="auto">
          <a:xfrm>
            <a:off x="3059113" y="2924175"/>
            <a:ext cx="2447925" cy="536575"/>
          </a:xfrm>
          <a:prstGeom prst="wedgeRectCallout">
            <a:avLst>
              <a:gd name="adj1" fmla="val -15306"/>
              <a:gd name="adj2" fmla="val 139940"/>
            </a:avLst>
          </a:prstGeom>
          <a:gradFill rotWithShape="1">
            <a:gsLst>
              <a:gs pos="0">
                <a:srgbClr val="765E5E"/>
              </a:gs>
              <a:gs pos="100000">
                <a:srgbClr val="FFCCCC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492500" y="2997200"/>
            <a:ext cx="124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Фосфор</a:t>
            </a:r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 flipV="1">
            <a:off x="3851275" y="1844675"/>
            <a:ext cx="144463" cy="936625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3132138" y="765175"/>
            <a:ext cx="2232025" cy="792163"/>
          </a:xfrm>
          <a:prstGeom prst="cloudCallout">
            <a:avLst>
              <a:gd name="adj1" fmla="val -35991"/>
              <a:gd name="adj2" fmla="val 10130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492500" y="836613"/>
            <a:ext cx="1685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Производство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спичек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V="1">
            <a:off x="4427538" y="1628775"/>
            <a:ext cx="1512887" cy="10795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6084888" y="620713"/>
            <a:ext cx="2520950" cy="1152525"/>
          </a:xfrm>
          <a:prstGeom prst="cloudCallout">
            <a:avLst>
              <a:gd name="adj1" fmla="val -52269"/>
              <a:gd name="adj2" fmla="val 8071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Р</a:t>
            </a:r>
            <a:r>
              <a:rPr lang="ru-RU" b="1" baseline="-250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2</a:t>
            </a:r>
            <a:r>
              <a:rPr lang="ru-RU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</a:t>
            </a:r>
            <a:r>
              <a:rPr lang="ru-RU" b="1" baseline="-2500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5</a:t>
            </a:r>
            <a:r>
              <a:rPr lang="ru-RU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ru-RU">
                <a:solidFill>
                  <a:srgbClr val="990033"/>
                </a:solidFill>
                <a:latin typeface="+mn-lt"/>
              </a:rPr>
              <a:t>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rgbClr val="990033"/>
                </a:solidFill>
                <a:latin typeface="+mn-lt"/>
              </a:rPr>
              <a:t>Осушитель газов</a:t>
            </a: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H="1" flipV="1">
            <a:off x="1763713" y="1916113"/>
            <a:ext cx="1368425" cy="79375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179388" y="620713"/>
            <a:ext cx="1800225" cy="1439862"/>
          </a:xfrm>
          <a:prstGeom prst="cloudCallout">
            <a:avLst>
              <a:gd name="adj1" fmla="val -49472"/>
              <a:gd name="adj2" fmla="val 8494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50825" y="908050"/>
            <a:ext cx="1668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Органический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 синтез</a:t>
            </a: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V="1">
            <a:off x="5580063" y="2781300"/>
            <a:ext cx="647700" cy="142875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6227763" y="2205038"/>
            <a:ext cx="2592387" cy="792162"/>
          </a:xfrm>
          <a:prstGeom prst="cloudCallout">
            <a:avLst>
              <a:gd name="adj1" fmla="val -60778"/>
              <a:gd name="adj2" fmla="val 6944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496050" y="2224088"/>
            <a:ext cx="2047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Химическая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промышленность</a:t>
            </a: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H="1" flipV="1">
            <a:off x="2339975" y="3141663"/>
            <a:ext cx="719138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0" y="2636838"/>
            <a:ext cx="2339975" cy="1152525"/>
          </a:xfrm>
          <a:prstGeom prst="cloudCallout">
            <a:avLst>
              <a:gd name="adj1" fmla="val -26324"/>
              <a:gd name="adj2" fmla="val 6997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231775" y="2800350"/>
            <a:ext cx="2163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Металлургическая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промышленность</a:t>
            </a: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>
            <a:off x="2484438" y="3500438"/>
            <a:ext cx="574675" cy="576262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6" name="AutoShape 18"/>
          <p:cNvSpPr>
            <a:spLocks noChangeArrowheads="1"/>
          </p:cNvSpPr>
          <p:nvPr/>
        </p:nvSpPr>
        <p:spPr bwMode="auto">
          <a:xfrm>
            <a:off x="179388" y="4076700"/>
            <a:ext cx="2736850" cy="1584325"/>
          </a:xfrm>
          <a:prstGeom prst="cloudCallout">
            <a:avLst>
              <a:gd name="adj1" fmla="val -51046"/>
              <a:gd name="adj2" fmla="val 6633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323850" y="4292600"/>
            <a:ext cx="2633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Средства для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борьбы с вредителями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сельского хозяйства</a:t>
            </a:r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>
            <a:off x="2411413" y="3789363"/>
            <a:ext cx="1223962" cy="1944687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9" name="AutoShape 21"/>
          <p:cNvSpPr>
            <a:spLocks noChangeArrowheads="1"/>
          </p:cNvSpPr>
          <p:nvPr/>
        </p:nvSpPr>
        <p:spPr bwMode="auto">
          <a:xfrm>
            <a:off x="684213" y="5805488"/>
            <a:ext cx="2087562" cy="719137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879475" y="5897563"/>
            <a:ext cx="1350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Удобрения</a:t>
            </a:r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5508625" y="3429000"/>
            <a:ext cx="1008063" cy="4318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52" name="AutoShape 24"/>
          <p:cNvSpPr>
            <a:spLocks noChangeArrowheads="1"/>
          </p:cNvSpPr>
          <p:nvPr/>
        </p:nvSpPr>
        <p:spPr bwMode="auto">
          <a:xfrm>
            <a:off x="6516688" y="3068638"/>
            <a:ext cx="2627312" cy="1295400"/>
          </a:xfrm>
          <a:prstGeom prst="cloudCallout">
            <a:avLst>
              <a:gd name="adj1" fmla="val -46074"/>
              <a:gd name="adj2" fmla="val 6997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6856413" y="3305175"/>
            <a:ext cx="1974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Производство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моющих средств</a:t>
            </a:r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4211638" y="3573463"/>
            <a:ext cx="144462" cy="1295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55" name="AutoShape 27"/>
          <p:cNvSpPr>
            <a:spLocks noChangeArrowheads="1"/>
          </p:cNvSpPr>
          <p:nvPr/>
        </p:nvSpPr>
        <p:spPr bwMode="auto">
          <a:xfrm>
            <a:off x="3059113" y="4941888"/>
            <a:ext cx="2089150" cy="1223962"/>
          </a:xfrm>
          <a:prstGeom prst="cloudCallout">
            <a:avLst>
              <a:gd name="adj1" fmla="val -48023"/>
              <a:gd name="adj2" fmla="val 9344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56" name="Text Box 28"/>
          <p:cNvSpPr txBox="1">
            <a:spLocks noChangeArrowheads="1"/>
          </p:cNvSpPr>
          <p:nvPr/>
        </p:nvSpPr>
        <p:spPr bwMode="auto">
          <a:xfrm>
            <a:off x="3471863" y="5105400"/>
            <a:ext cx="1685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Производство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фосфорной 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кислоты</a:t>
            </a:r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>
            <a:off x="5148263" y="3500438"/>
            <a:ext cx="1295400" cy="1800225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58" name="AutoShape 30"/>
          <p:cNvSpPr>
            <a:spLocks noChangeArrowheads="1"/>
          </p:cNvSpPr>
          <p:nvPr/>
        </p:nvSpPr>
        <p:spPr bwMode="auto">
          <a:xfrm>
            <a:off x="6300788" y="5013325"/>
            <a:ext cx="2592387" cy="1439863"/>
          </a:xfrm>
          <a:prstGeom prst="cloudCallout">
            <a:avLst>
              <a:gd name="adj1" fmla="val -54898"/>
              <a:gd name="adj2" fmla="val 6697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22559" name="Text Box 31"/>
          <p:cNvSpPr txBox="1">
            <a:spLocks noChangeArrowheads="1"/>
          </p:cNvSpPr>
          <p:nvPr/>
        </p:nvSpPr>
        <p:spPr bwMode="auto">
          <a:xfrm>
            <a:off x="6640513" y="5176838"/>
            <a:ext cx="18002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Производство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лекарственных</a:t>
            </a:r>
          </a:p>
          <a:p>
            <a:r>
              <a:rPr lang="ru-RU">
                <a:solidFill>
                  <a:srgbClr val="990033"/>
                </a:solidFill>
                <a:latin typeface="Calibri" pitchFamily="34" charset="0"/>
              </a:rPr>
              <a:t>препаратов</a:t>
            </a:r>
          </a:p>
        </p:txBody>
      </p:sp>
      <p:sp>
        <p:nvSpPr>
          <p:cNvPr id="36" name="Управляющая кнопка: назад 35">
            <a:hlinkClick r:id="rId3" action="ppaction://hlinksldjump" highlightClick="1"/>
          </p:cNvPr>
          <p:cNvSpPr/>
          <p:nvPr/>
        </p:nvSpPr>
        <p:spPr>
          <a:xfrm>
            <a:off x="0" y="6500813"/>
            <a:ext cx="500063" cy="3571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25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2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0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0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0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" grpId="0" animBg="1"/>
      <p:bldP spid="22529" grpId="0" animBg="1"/>
      <p:bldP spid="22530" grpId="0"/>
      <p:bldP spid="22531" grpId="0" animBg="1"/>
      <p:bldP spid="22532" grpId="0" animBg="1"/>
      <p:bldP spid="22533" grpId="0"/>
      <p:bldP spid="22534" grpId="0" animBg="1"/>
      <p:bldP spid="22535" grpId="0" build="allAtOnce" animBg="1"/>
      <p:bldP spid="22536" grpId="0" animBg="1"/>
      <p:bldP spid="22537" grpId="0" animBg="1"/>
      <p:bldP spid="22538" grpId="0"/>
      <p:bldP spid="22539" grpId="0" animBg="1"/>
      <p:bldP spid="22540" grpId="0" animBg="1"/>
      <p:bldP spid="22541" grpId="0"/>
      <p:bldP spid="22542" grpId="0" animBg="1"/>
      <p:bldP spid="22543" grpId="0" animBg="1"/>
      <p:bldP spid="22544" grpId="0"/>
      <p:bldP spid="22545" grpId="0" animBg="1"/>
      <p:bldP spid="22546" grpId="0" animBg="1"/>
      <p:bldP spid="22547" grpId="0"/>
      <p:bldP spid="22548" grpId="0" animBg="1"/>
      <p:bldP spid="22549" grpId="0" animBg="1"/>
      <p:bldP spid="22550" grpId="0"/>
      <p:bldP spid="22551" grpId="0" animBg="1"/>
      <p:bldP spid="22552" grpId="0" animBg="1"/>
      <p:bldP spid="22553" grpId="0"/>
      <p:bldP spid="22554" grpId="0" animBg="1"/>
      <p:bldP spid="22555" grpId="0" animBg="1"/>
      <p:bldP spid="22556" grpId="0"/>
      <p:bldP spid="22557" grpId="0" animBg="1"/>
      <p:bldP spid="22558" grpId="0" animBg="1"/>
      <p:bldP spid="2255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102</Words>
  <Application>Microsoft Office PowerPoint</Application>
  <PresentationFormat>Экран (4:3)</PresentationFormat>
  <Paragraphs>56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«Фосфор…- элемент жизни и мысли.» академик А.Е. Ферсман.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4</dc:creator>
  <cp:lastModifiedBy>Шустов</cp:lastModifiedBy>
  <cp:revision>4</cp:revision>
  <dcterms:created xsi:type="dcterms:W3CDTF">2013-01-26T05:18:20Z</dcterms:created>
  <dcterms:modified xsi:type="dcterms:W3CDTF">2017-02-11T21:21:59Z</dcterms:modified>
</cp:coreProperties>
</file>